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4" r:id="rId1"/>
  </p:sldMasterIdLst>
  <p:sldIdLst>
    <p:sldId id="256" r:id="rId2"/>
    <p:sldId id="257" r:id="rId3"/>
    <p:sldId id="258" r:id="rId4"/>
    <p:sldId id="262" r:id="rId5"/>
    <p:sldId id="260" r:id="rId6"/>
    <p:sldId id="259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9"/>
    <p:restoredTop sz="94771"/>
  </p:normalViewPr>
  <p:slideViewPr>
    <p:cSldViewPr snapToGrid="0" snapToObjects="1">
      <p:cViewPr varScale="1">
        <p:scale>
          <a:sx n="100" d="100"/>
          <a:sy n="100" d="100"/>
        </p:scale>
        <p:origin x="2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486E22-EEB8-4B6B-95D7-749E3540EB4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B3E40198-9E07-4B39-8A73-6A36E3AE14E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Need mixture effect model to improve normality</a:t>
          </a:r>
        </a:p>
      </dgm:t>
    </dgm:pt>
    <dgm:pt modelId="{FF72AA17-C387-4DE9-B602-DDFDB6B6732C}" type="parTrans" cxnId="{7A89D859-4B6B-4476-B6AF-4576EA548B5E}">
      <dgm:prSet/>
      <dgm:spPr/>
      <dgm:t>
        <a:bodyPr/>
        <a:lstStyle/>
        <a:p>
          <a:endParaRPr lang="en-US"/>
        </a:p>
      </dgm:t>
    </dgm:pt>
    <dgm:pt modelId="{33FF62D7-BCB4-4F17-87BA-D31DFE121695}" type="sibTrans" cxnId="{7A89D859-4B6B-4476-B6AF-4576EA548B5E}">
      <dgm:prSet/>
      <dgm:spPr/>
      <dgm:t>
        <a:bodyPr/>
        <a:lstStyle/>
        <a:p>
          <a:endParaRPr lang="en-US"/>
        </a:p>
      </dgm:t>
    </dgm:pt>
    <dgm:pt modelId="{5547194D-75B0-4C31-B2B3-D9C53A59A00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Need a control ZM group without any EE</a:t>
          </a:r>
        </a:p>
      </dgm:t>
    </dgm:pt>
    <dgm:pt modelId="{F17D391A-2221-4005-AF09-CC0F626804AE}" type="parTrans" cxnId="{A0B3FEA1-B8F6-4B4F-9DC6-3930543B378F}">
      <dgm:prSet/>
      <dgm:spPr/>
      <dgm:t>
        <a:bodyPr/>
        <a:lstStyle/>
        <a:p>
          <a:endParaRPr lang="en-US"/>
        </a:p>
      </dgm:t>
    </dgm:pt>
    <dgm:pt modelId="{AF347A15-43C8-408B-A7BD-F5E5B90B01E5}" type="sibTrans" cxnId="{A0B3FEA1-B8F6-4B4F-9DC6-3930543B378F}">
      <dgm:prSet/>
      <dgm:spPr/>
      <dgm:t>
        <a:bodyPr/>
        <a:lstStyle/>
        <a:p>
          <a:endParaRPr lang="en-US"/>
        </a:p>
      </dgm:t>
    </dgm:pt>
    <dgm:pt modelId="{4255DF7A-AD1B-4A3C-A414-0BBF3F7AA083}" type="pres">
      <dgm:prSet presAssocID="{58486E22-EEB8-4B6B-95D7-749E3540EB42}" presName="root" presStyleCnt="0">
        <dgm:presLayoutVars>
          <dgm:dir/>
          <dgm:resizeHandles val="exact"/>
        </dgm:presLayoutVars>
      </dgm:prSet>
      <dgm:spPr/>
    </dgm:pt>
    <dgm:pt modelId="{8E0CDA71-18CD-47DE-A8DC-ADED971C31AB}" type="pres">
      <dgm:prSet presAssocID="{B3E40198-9E07-4B39-8A73-6A36E3AE14E8}" presName="compNode" presStyleCnt="0"/>
      <dgm:spPr/>
    </dgm:pt>
    <dgm:pt modelId="{3030FBAE-121B-43AF-978E-E34054746EFE}" type="pres">
      <dgm:prSet presAssocID="{B3E40198-9E07-4B39-8A73-6A36E3AE14E8}" presName="bgRect" presStyleLbl="bgShp" presStyleIdx="0" presStyleCnt="2"/>
      <dgm:spPr/>
    </dgm:pt>
    <dgm:pt modelId="{B4DE6B37-2070-4BE3-B582-C98002A70ECD}" type="pres">
      <dgm:prSet presAssocID="{B3E40198-9E07-4B39-8A73-6A36E3AE14E8}" presName="iconRect" presStyleLbl="node1" presStyleIdx="0" presStyleCnt="2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24F1B6A-A68B-40E2-9E39-7E98DE18BC17}" type="pres">
      <dgm:prSet presAssocID="{B3E40198-9E07-4B39-8A73-6A36E3AE14E8}" presName="spaceRect" presStyleCnt="0"/>
      <dgm:spPr/>
    </dgm:pt>
    <dgm:pt modelId="{69B701E5-1600-4092-A1EF-B2E4D8453CD9}" type="pres">
      <dgm:prSet presAssocID="{B3E40198-9E07-4B39-8A73-6A36E3AE14E8}" presName="parTx" presStyleLbl="revTx" presStyleIdx="0" presStyleCnt="2">
        <dgm:presLayoutVars>
          <dgm:chMax val="0"/>
          <dgm:chPref val="0"/>
        </dgm:presLayoutVars>
      </dgm:prSet>
      <dgm:spPr/>
    </dgm:pt>
    <dgm:pt modelId="{6CB3A457-524A-466A-BBF4-187B882A22BC}" type="pres">
      <dgm:prSet presAssocID="{33FF62D7-BCB4-4F17-87BA-D31DFE121695}" presName="sibTrans" presStyleCnt="0"/>
      <dgm:spPr/>
    </dgm:pt>
    <dgm:pt modelId="{AE5174DE-8D17-4DF8-87EE-471284AE6277}" type="pres">
      <dgm:prSet presAssocID="{5547194D-75B0-4C31-B2B3-D9C53A59A007}" presName="compNode" presStyleCnt="0"/>
      <dgm:spPr/>
    </dgm:pt>
    <dgm:pt modelId="{4036060C-A756-4F76-917F-3B6245BFE9D1}" type="pres">
      <dgm:prSet presAssocID="{5547194D-75B0-4C31-B2B3-D9C53A59A007}" presName="bgRect" presStyleLbl="bgShp" presStyleIdx="1" presStyleCnt="2"/>
      <dgm:spPr/>
    </dgm:pt>
    <dgm:pt modelId="{8710D0DE-2727-4F96-BDA6-CCEB17313602}" type="pres">
      <dgm:prSet presAssocID="{5547194D-75B0-4C31-B2B3-D9C53A59A007}" presName="iconRect" presStyleLbl="node1" presStyleIdx="1" presStyleCnt="2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tificialIntelligence"/>
        </a:ext>
      </dgm:extLst>
    </dgm:pt>
    <dgm:pt modelId="{0A107E50-01D6-4E88-B655-CB3B0BF0D659}" type="pres">
      <dgm:prSet presAssocID="{5547194D-75B0-4C31-B2B3-D9C53A59A007}" presName="spaceRect" presStyleCnt="0"/>
      <dgm:spPr/>
    </dgm:pt>
    <dgm:pt modelId="{B5D5B6AE-B488-45C2-9A82-EF4A2A1FD580}" type="pres">
      <dgm:prSet presAssocID="{5547194D-75B0-4C31-B2B3-D9C53A59A007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D4F8C108-EC31-4677-ADD9-C8016DB6673D}" type="presOf" srcId="{B3E40198-9E07-4B39-8A73-6A36E3AE14E8}" destId="{69B701E5-1600-4092-A1EF-B2E4D8453CD9}" srcOrd="0" destOrd="0" presId="urn:microsoft.com/office/officeart/2018/2/layout/IconVerticalSolidList"/>
    <dgm:cxn modelId="{1D60981E-E316-4083-8B44-BC17CE3DDDCB}" type="presOf" srcId="{5547194D-75B0-4C31-B2B3-D9C53A59A007}" destId="{B5D5B6AE-B488-45C2-9A82-EF4A2A1FD580}" srcOrd="0" destOrd="0" presId="urn:microsoft.com/office/officeart/2018/2/layout/IconVerticalSolidList"/>
    <dgm:cxn modelId="{6DF06E43-C1BF-4749-81C3-432F74C4E36F}" type="presOf" srcId="{58486E22-EEB8-4B6B-95D7-749E3540EB42}" destId="{4255DF7A-AD1B-4A3C-A414-0BBF3F7AA083}" srcOrd="0" destOrd="0" presId="urn:microsoft.com/office/officeart/2018/2/layout/IconVerticalSolidList"/>
    <dgm:cxn modelId="{7A89D859-4B6B-4476-B6AF-4576EA548B5E}" srcId="{58486E22-EEB8-4B6B-95D7-749E3540EB42}" destId="{B3E40198-9E07-4B39-8A73-6A36E3AE14E8}" srcOrd="0" destOrd="0" parTransId="{FF72AA17-C387-4DE9-B602-DDFDB6B6732C}" sibTransId="{33FF62D7-BCB4-4F17-87BA-D31DFE121695}"/>
    <dgm:cxn modelId="{A0B3FEA1-B8F6-4B4F-9DC6-3930543B378F}" srcId="{58486E22-EEB8-4B6B-95D7-749E3540EB42}" destId="{5547194D-75B0-4C31-B2B3-D9C53A59A007}" srcOrd="1" destOrd="0" parTransId="{F17D391A-2221-4005-AF09-CC0F626804AE}" sibTransId="{AF347A15-43C8-408B-A7BD-F5E5B90B01E5}"/>
    <dgm:cxn modelId="{B95C9FCE-303E-4841-8527-91D4A9032873}" type="presParOf" srcId="{4255DF7A-AD1B-4A3C-A414-0BBF3F7AA083}" destId="{8E0CDA71-18CD-47DE-A8DC-ADED971C31AB}" srcOrd="0" destOrd="0" presId="urn:microsoft.com/office/officeart/2018/2/layout/IconVerticalSolidList"/>
    <dgm:cxn modelId="{3654EE9F-44C3-4F22-B7E6-5DF7C405841C}" type="presParOf" srcId="{8E0CDA71-18CD-47DE-A8DC-ADED971C31AB}" destId="{3030FBAE-121B-43AF-978E-E34054746EFE}" srcOrd="0" destOrd="0" presId="urn:microsoft.com/office/officeart/2018/2/layout/IconVerticalSolidList"/>
    <dgm:cxn modelId="{2F9ABB3F-D746-47B3-A52B-B002B86EA9AF}" type="presParOf" srcId="{8E0CDA71-18CD-47DE-A8DC-ADED971C31AB}" destId="{B4DE6B37-2070-4BE3-B582-C98002A70ECD}" srcOrd="1" destOrd="0" presId="urn:microsoft.com/office/officeart/2018/2/layout/IconVerticalSolidList"/>
    <dgm:cxn modelId="{89319EB1-BF31-4156-BADB-F026F581B0DC}" type="presParOf" srcId="{8E0CDA71-18CD-47DE-A8DC-ADED971C31AB}" destId="{924F1B6A-A68B-40E2-9E39-7E98DE18BC17}" srcOrd="2" destOrd="0" presId="urn:microsoft.com/office/officeart/2018/2/layout/IconVerticalSolidList"/>
    <dgm:cxn modelId="{29900BC4-F225-4380-B92F-DC09998E3377}" type="presParOf" srcId="{8E0CDA71-18CD-47DE-A8DC-ADED971C31AB}" destId="{69B701E5-1600-4092-A1EF-B2E4D8453CD9}" srcOrd="3" destOrd="0" presId="urn:microsoft.com/office/officeart/2018/2/layout/IconVerticalSolidList"/>
    <dgm:cxn modelId="{FC4A9DBD-43E2-469C-AA44-C803E74039B3}" type="presParOf" srcId="{4255DF7A-AD1B-4A3C-A414-0BBF3F7AA083}" destId="{6CB3A457-524A-466A-BBF4-187B882A22BC}" srcOrd="1" destOrd="0" presId="urn:microsoft.com/office/officeart/2018/2/layout/IconVerticalSolidList"/>
    <dgm:cxn modelId="{8544E540-D3C1-482B-8047-1A74908B7B01}" type="presParOf" srcId="{4255DF7A-AD1B-4A3C-A414-0BBF3F7AA083}" destId="{AE5174DE-8D17-4DF8-87EE-471284AE6277}" srcOrd="2" destOrd="0" presId="urn:microsoft.com/office/officeart/2018/2/layout/IconVerticalSolidList"/>
    <dgm:cxn modelId="{7832F865-A9C8-4C5B-8FDF-6030CF3473E8}" type="presParOf" srcId="{AE5174DE-8D17-4DF8-87EE-471284AE6277}" destId="{4036060C-A756-4F76-917F-3B6245BFE9D1}" srcOrd="0" destOrd="0" presId="urn:microsoft.com/office/officeart/2018/2/layout/IconVerticalSolidList"/>
    <dgm:cxn modelId="{454DC72E-DF15-4140-8F5C-94EB51FDA85E}" type="presParOf" srcId="{AE5174DE-8D17-4DF8-87EE-471284AE6277}" destId="{8710D0DE-2727-4F96-BDA6-CCEB17313602}" srcOrd="1" destOrd="0" presId="urn:microsoft.com/office/officeart/2018/2/layout/IconVerticalSolidList"/>
    <dgm:cxn modelId="{1AED198F-3BC9-497B-9788-D7F30DF7DBB5}" type="presParOf" srcId="{AE5174DE-8D17-4DF8-87EE-471284AE6277}" destId="{0A107E50-01D6-4E88-B655-CB3B0BF0D659}" srcOrd="2" destOrd="0" presId="urn:microsoft.com/office/officeart/2018/2/layout/IconVerticalSolidList"/>
    <dgm:cxn modelId="{AF086513-36B0-4989-BF83-B8FCE30FB79D}" type="presParOf" srcId="{AE5174DE-8D17-4DF8-87EE-471284AE6277}" destId="{B5D5B6AE-B488-45C2-9A82-EF4A2A1FD5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30FBAE-121B-43AF-978E-E34054746EFE}">
      <dsp:nvSpPr>
        <dsp:cNvPr id="0" name=""/>
        <dsp:cNvSpPr/>
      </dsp:nvSpPr>
      <dsp:spPr>
        <a:xfrm>
          <a:off x="0" y="956381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DE6B37-2070-4BE3-B582-C98002A70ECD}">
      <dsp:nvSpPr>
        <dsp:cNvPr id="0" name=""/>
        <dsp:cNvSpPr/>
      </dsp:nvSpPr>
      <dsp:spPr>
        <a:xfrm>
          <a:off x="534102" y="1353647"/>
          <a:ext cx="971095" cy="971095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B701E5-1600-4092-A1EF-B2E4D8453CD9}">
      <dsp:nvSpPr>
        <dsp:cNvPr id="0" name=""/>
        <dsp:cNvSpPr/>
      </dsp:nvSpPr>
      <dsp:spPr>
        <a:xfrm>
          <a:off x="2039300" y="956381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Need mixture effect model to improve normality</a:t>
          </a:r>
        </a:p>
      </dsp:txBody>
      <dsp:txXfrm>
        <a:off x="2039300" y="956381"/>
        <a:ext cx="4474303" cy="1765627"/>
      </dsp:txXfrm>
    </dsp:sp>
    <dsp:sp modelId="{4036060C-A756-4F76-917F-3B6245BFE9D1}">
      <dsp:nvSpPr>
        <dsp:cNvPr id="0" name=""/>
        <dsp:cNvSpPr/>
      </dsp:nvSpPr>
      <dsp:spPr>
        <a:xfrm>
          <a:off x="0" y="3163416"/>
          <a:ext cx="6513603" cy="17656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10D0DE-2727-4F96-BDA6-CCEB17313602}">
      <dsp:nvSpPr>
        <dsp:cNvPr id="0" name=""/>
        <dsp:cNvSpPr/>
      </dsp:nvSpPr>
      <dsp:spPr>
        <a:xfrm>
          <a:off x="534102" y="3560682"/>
          <a:ext cx="971095" cy="971095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D5B6AE-B488-45C2-9A82-EF4A2A1FD580}">
      <dsp:nvSpPr>
        <dsp:cNvPr id="0" name=""/>
        <dsp:cNvSpPr/>
      </dsp:nvSpPr>
      <dsp:spPr>
        <a:xfrm>
          <a:off x="2039300" y="3163416"/>
          <a:ext cx="4474303" cy="17656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862" tIns="186862" rIns="186862" bIns="18686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Need a control ZM group without any EE</a:t>
          </a:r>
        </a:p>
      </dsp:txBody>
      <dsp:txXfrm>
        <a:off x="2039300" y="3163416"/>
        <a:ext cx="4474303" cy="17656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svg>
</file>

<file path=ppt/media/image21.png>
</file>

<file path=ppt/media/image22.sv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C297C-A85E-1B43-8CD4-CAAABD94DF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4EB4FB-8A77-434A-8C01-7BBE0C3320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D9780-FB5B-1F40-BF32-D07B16077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3CABD-5147-A84A-84FE-73D913830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751D8-7ACE-934B-A8A8-7FCEFD783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639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3507F-E97B-D642-B97D-61951E26B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BD88E-1C74-FD40-A1A0-070BD3EB67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77FBC-9B3E-4D40-A4A8-814247E1B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C42E9-D535-644B-9CD7-96DD39860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83104-F15B-9047-8DF1-FC1AF56A7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111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1F5272-5095-FD4A-9D00-105C200A5D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A44537-2A46-154A-A1C2-1C549C5FC4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4B6AF-3778-BA43-939E-8BC1415A2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EE676-62F2-AA40-A4AB-68E6F65D8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17F22-EB27-F944-A10D-346BEF001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571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5E694-FC44-4841-88A1-B3176B8C5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9A1B4-BAD1-294D-A7DE-59A635EFE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8277E-AB9C-944D-B159-F76032857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98190-2059-2943-9C42-B4C2CF3A6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420C8-EAF4-B94A-8441-728735DB4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262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60855-2CC2-0C49-9F0B-AAEFF107E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DEDA0-F599-F646-BE81-3CB04FFF36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1C44F-88D2-394F-B5DB-986F1BD3B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248FF-368B-0C4A-A61B-8A171DCE9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AD311-EEA5-F04A-9896-CD250194C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478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1A3E8-2B58-214F-B256-07B96C5D3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BC885-8CFD-6C43-84D5-1175BAAA97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5E4E20-1322-BB48-8580-122D33E5A9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5FAEF0-915E-CE40-AD09-125FC176F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D9CD50-7B61-E442-8431-24A2F04AC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28523-2E23-1741-9883-917824E56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482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5DC27-CF22-594D-848A-3F3909CAC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61E8F-56B6-7B4E-8483-B6DDE3BE4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6EBA21-7B8B-E14A-A7F3-AB9C82CDB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2225EC-EDD3-C14A-86A4-DA8C015DEC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1F6DF-37D8-8D42-940A-1E30B5766A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1A1E6C-1BFB-2F47-9CF8-C22F24861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D55E4-1E1C-E34F-9036-65E2D5630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4C54AF-1445-2044-AB20-ED682B26A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582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34452-9CF1-FD42-BFD5-4CC91C841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F9FECC-262A-AC45-BE19-621B66906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94DD21-58AA-FC40-82D1-BB42F020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0C1A50-88AC-954F-AA51-7FE3B70BE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329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2FFC6F-728B-4942-93F9-8FBC1DC71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7F2D05-666C-1843-BE4E-77AE086BD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B67352-9FEE-C74B-8630-59FF52BAB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819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B8E34-EFB8-894B-B960-4B4AA6F6C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3D2F8-9E93-CE4D-A866-859355376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79A826-33E3-C04A-9E41-39BF63870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0936B1-B872-FD4E-A44C-BEBC316AF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075925-DA12-FB4D-8F70-1005ABC91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BF433F-5AE1-D142-888E-DD5B4FCB7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117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28333-4EAF-2E4C-9453-37A7EF89A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D29DE6-42B4-C04C-9F51-7FE1B037F8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3803B-7C2F-2942-96A8-7624E4A38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A204A6-21D0-AA48-8BA5-9C2982E95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63486-FD6F-B14D-BC36-275B2B3E6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086B2-137B-AE48-BA57-272EFB951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63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1918B8-67B7-274F-9FAD-4D4976E28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0E060-5E01-2B48-85EA-7144D8F8C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110C1-A39A-E84A-B76C-F6865F44B6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10/31/19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739EC-6FDB-AF49-A3F3-69F5362D9F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70CE1-C36D-A649-9E12-ADFBD9461C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910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ultco.us/health/staying-healthy/pest-prevention-and-control/rats" TargetMode="External"/><Relationship Id="rId2" Type="http://schemas.openxmlformats.org/officeDocument/2006/relationships/hyperlink" Target="https://www.ncbi.nlm.nih.gov/pmc/articles/PMC5715874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Ethinylestradiol#targetText=Ethinylestradiol%20(EE)%20is%20an%20estrogen,symptoms%20in%20combination%20with%20progestins." TargetMode="External"/><Relationship Id="rId5" Type="http://schemas.openxmlformats.org/officeDocument/2006/relationships/hyperlink" Target="https://en.wikipedia.org/wiki/Fulvestrant#targetText=Fulvestrant%2C%20sold%20under%20the%20brand,disease%20progression%20after%20endocrine%20therapy." TargetMode="External"/><Relationship Id="rId4" Type="http://schemas.openxmlformats.org/officeDocument/2006/relationships/hyperlink" Target="https://bmcgenomics.biomedcentral.com/articles/10.1186/1471-2164-10-30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B0BC03A-B5D3-4C56-9AF4-CB55005B42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14369" b="1361"/>
          <a:stretch/>
        </p:blipFill>
        <p:spPr>
          <a:xfrm>
            <a:off x="20" y="24328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E9C71D-FF8E-494C-8242-56D0A7829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3235" y="804807"/>
            <a:ext cx="10225530" cy="147501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dirty="0"/>
              <a:t>ANALYZING THE EFFECTS OF ETHINYLESTRADIOL ON THE UTERUS OF ESTROGEN FREE RATS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562CF9-347C-CD45-8446-CBB879920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64948" y="344616"/>
            <a:ext cx="2350655" cy="460191"/>
          </a:xfrm>
        </p:spPr>
        <p:txBody>
          <a:bodyPr>
            <a:normAutofit fontScale="92500"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NOVEMBER</a:t>
            </a:r>
            <a:r>
              <a:rPr lang="en-US" dirty="0">
                <a:solidFill>
                  <a:schemeClr val="tx1"/>
                </a:solidFill>
              </a:rPr>
              <a:t> 1</a:t>
            </a:r>
            <a:r>
              <a:rPr lang="en-US" baseline="30000" dirty="0">
                <a:solidFill>
                  <a:schemeClr val="tx1"/>
                </a:solidFill>
              </a:rPr>
              <a:t>ST</a:t>
            </a:r>
            <a:r>
              <a:rPr lang="en-US" dirty="0">
                <a:solidFill>
                  <a:schemeClr val="tx1"/>
                </a:solidFill>
              </a:rPr>
              <a:t>,  2019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E2E597-D7DA-AA4B-8961-D257E4A9511B}"/>
              </a:ext>
            </a:extLst>
          </p:cNvPr>
          <p:cNvSpPr txBox="1"/>
          <p:nvPr/>
        </p:nvSpPr>
        <p:spPr>
          <a:xfrm>
            <a:off x="8033765" y="3105834"/>
            <a:ext cx="2936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</a:t>
            </a:r>
          </a:p>
          <a:p>
            <a:r>
              <a:rPr lang="en-US" dirty="0"/>
              <a:t>THE AVENGERS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A0EFF1-9BF2-4844-BF90-8C94ADDCE9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3765" y="4021193"/>
            <a:ext cx="31750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82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616" y="292054"/>
            <a:ext cx="3419308" cy="710392"/>
          </a:xfrm>
        </p:spPr>
        <p:txBody>
          <a:bodyPr>
            <a:normAutofit/>
          </a:bodyPr>
          <a:lstStyle/>
          <a:p>
            <a:r>
              <a:rPr lang="en-US" sz="3400" dirty="0"/>
              <a:t>INTRODUCTION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557A2E-DDDF-4081-981A-EFDE20970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4856" y="1748252"/>
            <a:ext cx="2727875" cy="1764025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259A066D-1F46-4A02-ACAB-3B68C80C2FDE}"/>
              </a:ext>
            </a:extLst>
          </p:cNvPr>
          <p:cNvGrpSpPr/>
          <p:nvPr/>
        </p:nvGrpSpPr>
        <p:grpSpPr>
          <a:xfrm>
            <a:off x="39269" y="1599290"/>
            <a:ext cx="3031808" cy="2061948"/>
            <a:chOff x="29452" y="1171302"/>
            <a:chExt cx="2273856" cy="154646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43459A43-125A-412B-9A19-975B0F12A9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336" y="1194982"/>
              <a:ext cx="2208972" cy="1522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1F8B209-776F-4EBA-9BC2-186CBC36B55C}"/>
                </a:ext>
              </a:extLst>
            </p:cNvPr>
            <p:cNvSpPr txBox="1"/>
            <p:nvPr/>
          </p:nvSpPr>
          <p:spPr>
            <a:xfrm>
              <a:off x="29452" y="1171302"/>
              <a:ext cx="1836368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Ethinylestradiol</a:t>
              </a:r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 (EE)</a:t>
              </a:r>
            </a:p>
          </p:txBody>
        </p:sp>
      </p:grp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EF0EEC69-3525-40B7-A855-3AB71590638B}"/>
              </a:ext>
            </a:extLst>
          </p:cNvPr>
          <p:cNvSpPr/>
          <p:nvPr/>
        </p:nvSpPr>
        <p:spPr>
          <a:xfrm>
            <a:off x="3222341" y="2361250"/>
            <a:ext cx="1510425" cy="538028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5B7208B1-A4CC-4FE6-AC25-EF55B1028F6A}"/>
              </a:ext>
            </a:extLst>
          </p:cNvPr>
          <p:cNvSpPr/>
          <p:nvPr/>
        </p:nvSpPr>
        <p:spPr>
          <a:xfrm>
            <a:off x="7763166" y="2361250"/>
            <a:ext cx="1510425" cy="538028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ACEAA2C-02B5-439F-BCF1-518E917E7C3A}"/>
              </a:ext>
            </a:extLst>
          </p:cNvPr>
          <p:cNvGrpSpPr/>
          <p:nvPr/>
        </p:nvGrpSpPr>
        <p:grpSpPr>
          <a:xfrm rot="21114502">
            <a:off x="3475686" y="4111499"/>
            <a:ext cx="1836537" cy="891184"/>
            <a:chOff x="2606764" y="3083624"/>
            <a:chExt cx="1377403" cy="668388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0D31A180-4754-4793-9B66-D87612D27F1E}"/>
                </a:ext>
              </a:extLst>
            </p:cNvPr>
            <p:cNvSpPr/>
            <p:nvPr/>
          </p:nvSpPr>
          <p:spPr>
            <a:xfrm rot="19025086">
              <a:off x="2606764" y="3146880"/>
              <a:ext cx="1377403" cy="403521"/>
            </a:xfrm>
            <a:prstGeom prst="right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DC6FD37-ECF6-4DE8-BFB8-E396D6893E0D}"/>
                </a:ext>
              </a:extLst>
            </p:cNvPr>
            <p:cNvGrpSpPr/>
            <p:nvPr/>
          </p:nvGrpSpPr>
          <p:grpSpPr>
            <a:xfrm rot="19686023">
              <a:off x="2884589" y="3083624"/>
              <a:ext cx="722839" cy="668388"/>
              <a:chOff x="4697868" y="3331822"/>
              <a:chExt cx="914400" cy="914400"/>
            </a:xfrm>
            <a:solidFill>
              <a:schemeClr val="tx1"/>
            </a:solidFill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D0E5AD1-7C1E-4FE2-A003-AA0F5A5B0765}"/>
                  </a:ext>
                </a:extLst>
              </p:cNvPr>
              <p:cNvSpPr/>
              <p:nvPr/>
            </p:nvSpPr>
            <p:spPr>
              <a:xfrm rot="18774914">
                <a:off x="4697869" y="3727938"/>
                <a:ext cx="914400" cy="12216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944FDBA-560C-4095-8B35-170022F3E7DF}"/>
                  </a:ext>
                </a:extLst>
              </p:cNvPr>
              <p:cNvSpPr/>
              <p:nvPr/>
            </p:nvSpPr>
            <p:spPr>
              <a:xfrm rot="2380244">
                <a:off x="4697868" y="3724480"/>
                <a:ext cx="914400" cy="122167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</p:grpSp>
      </p:grp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168A62AC-1600-4AEE-BC7D-CE0EA7AAA871}"/>
              </a:ext>
            </a:extLst>
          </p:cNvPr>
          <p:cNvSpPr/>
          <p:nvPr/>
        </p:nvSpPr>
        <p:spPr>
          <a:xfrm rot="7257569">
            <a:off x="9876802" y="3811791"/>
            <a:ext cx="1181993" cy="591231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A0B063B-BB4C-44E6-9229-129EA128A355}"/>
              </a:ext>
            </a:extLst>
          </p:cNvPr>
          <p:cNvGrpSpPr/>
          <p:nvPr/>
        </p:nvGrpSpPr>
        <p:grpSpPr>
          <a:xfrm>
            <a:off x="8170807" y="4592177"/>
            <a:ext cx="2703252" cy="2143451"/>
            <a:chOff x="7077875" y="3444133"/>
            <a:chExt cx="2027439" cy="1607588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2E41A94-7ED5-45EC-80AE-2D17D3C2D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077875" y="3444133"/>
              <a:ext cx="2027439" cy="139668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51D6813-F73A-4FCD-99BA-0091088C9951}"/>
                </a:ext>
              </a:extLst>
            </p:cNvPr>
            <p:cNvSpPr txBox="1"/>
            <p:nvPr/>
          </p:nvSpPr>
          <p:spPr>
            <a:xfrm>
              <a:off x="7196735" y="4797806"/>
              <a:ext cx="1756179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Uterus Weight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883645D-D145-4160-A93F-BD7136B5600C}"/>
              </a:ext>
            </a:extLst>
          </p:cNvPr>
          <p:cNvGrpSpPr/>
          <p:nvPr/>
        </p:nvGrpSpPr>
        <p:grpSpPr>
          <a:xfrm>
            <a:off x="125782" y="4836262"/>
            <a:ext cx="4268949" cy="1930142"/>
            <a:chOff x="94336" y="3627198"/>
            <a:chExt cx="3201712" cy="1447607"/>
          </a:xfrm>
        </p:grpSpPr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E1EC1369-5635-4DA5-9269-73519EC519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336" y="3627198"/>
              <a:ext cx="3201712" cy="1030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D4C9121-A3AB-4A3B-BDBF-E6F2545E69DA}"/>
                </a:ext>
              </a:extLst>
            </p:cNvPr>
            <p:cNvSpPr txBox="1"/>
            <p:nvPr/>
          </p:nvSpPr>
          <p:spPr>
            <a:xfrm>
              <a:off x="191086" y="4797806"/>
              <a:ext cx="18363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Estrogen Antagonist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23F232C-8BF7-4635-B4AC-A77B3B2E59F1}"/>
              </a:ext>
            </a:extLst>
          </p:cNvPr>
          <p:cNvGrpSpPr/>
          <p:nvPr/>
        </p:nvGrpSpPr>
        <p:grpSpPr>
          <a:xfrm>
            <a:off x="4884028" y="1607310"/>
            <a:ext cx="2727875" cy="2420435"/>
            <a:chOff x="3663021" y="1205482"/>
            <a:chExt cx="2045906" cy="181532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427CF35-EE6B-49B0-B312-FCB17972F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663021" y="1205482"/>
              <a:ext cx="2045906" cy="153443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E0B98FF-AD06-4395-A5A3-4F8BF5064F7D}"/>
                </a:ext>
              </a:extLst>
            </p:cNvPr>
            <p:cNvSpPr txBox="1"/>
            <p:nvPr/>
          </p:nvSpPr>
          <p:spPr>
            <a:xfrm>
              <a:off x="3937227" y="2766892"/>
              <a:ext cx="151955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Estrogen Receptor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03FDB2C-C3B3-4018-BDFF-A9E8B4A2BF7A}"/>
              </a:ext>
            </a:extLst>
          </p:cNvPr>
          <p:cNvGrpSpPr/>
          <p:nvPr/>
        </p:nvGrpSpPr>
        <p:grpSpPr>
          <a:xfrm>
            <a:off x="9103753" y="5170355"/>
            <a:ext cx="837360" cy="837360"/>
            <a:chOff x="4920068" y="3662038"/>
            <a:chExt cx="628020" cy="6280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568A6F7-6195-4862-A9CA-D6CBA0DB2F0C}"/>
                </a:ext>
              </a:extLst>
            </p:cNvPr>
            <p:cNvSpPr/>
            <p:nvPr/>
          </p:nvSpPr>
          <p:spPr>
            <a:xfrm rot="2401648">
              <a:off x="4920068" y="3934403"/>
              <a:ext cx="628020" cy="8329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027B26C-1B57-4745-A086-E557DD7D9761}"/>
                </a:ext>
              </a:extLst>
            </p:cNvPr>
            <p:cNvSpPr/>
            <p:nvPr/>
          </p:nvSpPr>
          <p:spPr>
            <a:xfrm rot="7718727">
              <a:off x="4920068" y="3934403"/>
              <a:ext cx="628020" cy="8329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184905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8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6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B0CBB-E426-BD48-BB82-1E294E351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5321" y="2079939"/>
            <a:ext cx="2983914" cy="2698122"/>
          </a:xfr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400" b="1" kern="1200" cap="all" dirty="0">
                <a:latin typeface="+mj-lt"/>
                <a:ea typeface="+mj-ea"/>
                <a:cs typeface="+mj-cs"/>
              </a:rPr>
              <a:t>Exploratory Data Analysis</a:t>
            </a:r>
          </a:p>
        </p:txBody>
      </p:sp>
      <p:pic>
        <p:nvPicPr>
          <p:cNvPr id="31" name="Content Placeholder 30">
            <a:extLst>
              <a:ext uri="{FF2B5EF4-FFF2-40B4-BE49-F238E27FC236}">
                <a16:creationId xmlns:a16="http://schemas.microsoft.com/office/drawing/2014/main" id="{C2D18F8A-2B75-364B-ABE4-9C90C40D89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2765" y="1233099"/>
            <a:ext cx="8702818" cy="4391802"/>
          </a:xfrm>
        </p:spPr>
      </p:pic>
    </p:spTree>
    <p:extLst>
      <p:ext uri="{BB962C8B-B14F-4D97-AF65-F5344CB8AC3E}">
        <p14:creationId xmlns:p14="http://schemas.microsoft.com/office/powerpoint/2010/main" val="2171318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6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E180AC1-2CED-284F-9622-7DD9CF27D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7479" y="1241450"/>
            <a:ext cx="5833465" cy="4375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70D914-35D4-D34A-A2E3-BA16EE8B6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241450"/>
            <a:ext cx="5940943" cy="43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743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5B35E1-7BC8-4841-AEC4-C8F08205FE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D057897-F2F3-7545-9A52-C137E6E5B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33" y="392167"/>
            <a:ext cx="6635749" cy="7324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0" kern="1200" cap="all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</a:t>
            </a:r>
            <a:endParaRPr lang="en-US" sz="4000" b="0" kern="1200" cap="all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2D4D356-C799-EF46-BDCF-E4A3B3E4F5AC}"/>
                  </a:ext>
                </a:extLst>
              </p:cNvPr>
              <p:cNvSpPr txBox="1"/>
              <p:nvPr/>
            </p:nvSpPr>
            <p:spPr>
              <a:xfrm>
                <a:off x="220766" y="1448137"/>
                <a:ext cx="11745447" cy="31906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𝐿𝑜𝑔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𝐿𝑎𝑏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𝑊𝑒𝑖𝑔h𝑡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𝑃𝑟𝑜𝑡𝑜𝑐𝑜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𝑃𝑟𝑜𝑡𝑜𝑐𝑜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𝑃𝑟𝑜𝑡𝑜𝑐𝑜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2D4D356-C799-EF46-BDCF-E4A3B3E4F5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766" y="1448137"/>
                <a:ext cx="11745447" cy="319062"/>
              </a:xfrm>
              <a:prstGeom prst="rect">
                <a:avLst/>
              </a:prstGeom>
              <a:blipFill>
                <a:blip r:embed="rId3"/>
                <a:stretch>
                  <a:fillRect l="-756" b="-26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1" name="Content Placeholder 8">
            <a:extLst>
              <a:ext uri="{FF2B5EF4-FFF2-40B4-BE49-F238E27FC236}">
                <a16:creationId xmlns:a16="http://schemas.microsoft.com/office/drawing/2014/main" id="{629E6AB5-71EF-0342-A4EF-04F1803EAF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4132" y="2020099"/>
            <a:ext cx="7203736" cy="444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589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983D09-865A-430A-9CEC-F6DC599392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220" b="1451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146B20-AE3A-CD4E-A45F-89840D84C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33" y="244578"/>
            <a:ext cx="9861249" cy="9099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0" kern="1200" cap="all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C5B5ED8-2E6E-4B4D-B77C-D17CE5E08F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5498769"/>
              </p:ext>
            </p:extLst>
          </p:nvPr>
        </p:nvGraphicFramePr>
        <p:xfrm>
          <a:off x="1340090" y="1505333"/>
          <a:ext cx="4755900" cy="46680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585300">
                  <a:extLst>
                    <a:ext uri="{9D8B030D-6E8A-4147-A177-3AD203B41FA5}">
                      <a16:colId xmlns:a16="http://schemas.microsoft.com/office/drawing/2014/main" val="4046877715"/>
                    </a:ext>
                  </a:extLst>
                </a:gridCol>
                <a:gridCol w="1585300">
                  <a:extLst>
                    <a:ext uri="{9D8B030D-6E8A-4147-A177-3AD203B41FA5}">
                      <a16:colId xmlns:a16="http://schemas.microsoft.com/office/drawing/2014/main" val="1496750506"/>
                    </a:ext>
                  </a:extLst>
                </a:gridCol>
                <a:gridCol w="1585300">
                  <a:extLst>
                    <a:ext uri="{9D8B030D-6E8A-4147-A177-3AD203B41FA5}">
                      <a16:colId xmlns:a16="http://schemas.microsoft.com/office/drawing/2014/main" val="4038269383"/>
                    </a:ext>
                  </a:extLst>
                </a:gridCol>
              </a:tblGrid>
              <a:tr h="32396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</a:rPr>
                        <a:t>Variable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</a:rPr>
                        <a:t>Estimate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</a:rPr>
                        <a:t>t Value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383315064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(Intercept)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66.72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41962354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mweight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-1.78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96565190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EE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</a:t>
                      </a: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32.74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643284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ZM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-4.38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03567703"/>
                  </a:ext>
                </a:extLst>
              </a:tr>
              <a:tr h="4564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protocolB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4.26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55517665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protocolC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1.52</a:t>
                      </a: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15.34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2423154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protocolD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1.53</a:t>
                      </a: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14.33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914297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EE:protocolB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-0.13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718849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EE:protocolC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-4.72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93350572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EE:protocolD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-2.45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893626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ZM:protocolB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-0.63</a:t>
                      </a: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-8.83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9374166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ZM:protocolC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-3.80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2726282"/>
                  </a:ext>
                </a:extLst>
              </a:tr>
              <a:tr h="32396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ZM:protocolD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-5.14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787866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2AE0DBA-0A1D-0D48-B491-066477A078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3605612"/>
              </p:ext>
            </p:extLst>
          </p:nvPr>
        </p:nvGraphicFramePr>
        <p:xfrm>
          <a:off x="7545430" y="244578"/>
          <a:ext cx="3306480" cy="6190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3240">
                  <a:extLst>
                    <a:ext uri="{9D8B030D-6E8A-4147-A177-3AD203B41FA5}">
                      <a16:colId xmlns:a16="http://schemas.microsoft.com/office/drawing/2014/main" val="2980407516"/>
                    </a:ext>
                  </a:extLst>
                </a:gridCol>
                <a:gridCol w="1653240">
                  <a:extLst>
                    <a:ext uri="{9D8B030D-6E8A-4147-A177-3AD203B41FA5}">
                      <a16:colId xmlns:a16="http://schemas.microsoft.com/office/drawing/2014/main" val="2719479161"/>
                    </a:ext>
                  </a:extLst>
                </a:gridCol>
              </a:tblGrid>
              <a:tr h="3095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b="1" i="0" u="none" strike="noStrike" dirty="0">
                          <a:effectLst/>
                          <a:latin typeface="Arial" panose="020B0604020202020204" pitchFamily="34" charset="0"/>
                        </a:rPr>
                        <a:t>Lab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i="0" u="none" strike="noStrike" dirty="0">
                          <a:effectLst/>
                          <a:latin typeface="Arial" panose="020B0604020202020204" pitchFamily="34" charset="0"/>
                        </a:rPr>
                        <a:t>Intercept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6399220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effectLst/>
                          <a:latin typeface="Arial" panose="020B0604020202020204" pitchFamily="34" charset="0"/>
                        </a:rPr>
                        <a:t>Basf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-0.28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479991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Bayer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0.01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93065614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Berlin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0.04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45991884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effectLst/>
                          <a:latin typeface="Arial" panose="020B0604020202020204" pitchFamily="34" charset="0"/>
                        </a:rPr>
                        <a:t>ChungKor</a:t>
                      </a:r>
                      <a:endParaRPr lang="en-US" sz="1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0.33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2577111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Citfranc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0.20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8545613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Citijapa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0.07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57435814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Denmark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0.09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30312775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Exxon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0.18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14778848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Hatano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0.04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7337510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Huntingd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-0.19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61011111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InEnvTox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0.01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5186469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KoreaPar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-0.25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44596463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Mitsubis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0.06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03753936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Nihon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-0.04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4371658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Poulenc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-0.34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826144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Sumitomo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0.12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2908594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TNO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0.05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01466359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WIL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-0.04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36326324"/>
                  </a:ext>
                </a:extLst>
              </a:tr>
              <a:tr h="30951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effectLst/>
                          <a:latin typeface="Arial" panose="020B0604020202020204" pitchFamily="34" charset="0"/>
                        </a:rPr>
                        <a:t>Zeneca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effectLst/>
                          <a:latin typeface="Arial" panose="020B0604020202020204" pitchFamily="34" charset="0"/>
                        </a:rPr>
                        <a:t>-0.04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137279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9022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5000"/>
                    </a14:imgEffect>
                    <a14:imgEffect>
                      <a14:saturation sat="64000"/>
                    </a14:imgEffect>
                  </a14:imgLayer>
                </a14:imgProps>
              </a:ext>
            </a:extLst>
          </a:blip>
          <a:srcRect/>
          <a:stretch>
            <a:fillRect t="-46000" b="-4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42C79-7200-CA48-A670-514768C69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744" y="365235"/>
            <a:ext cx="11097376" cy="610126"/>
          </a:xfrm>
          <a:solidFill>
            <a:schemeClr val="tx2">
              <a:alpha val="62000"/>
            </a:schemeClr>
          </a:solidFill>
        </p:spPr>
        <p:txBody>
          <a:bodyPr anchor="ctr">
            <a:noAutofit/>
          </a:bodyPr>
          <a:lstStyle/>
          <a:p>
            <a:r>
              <a:rPr lang="en-US" sz="3400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BE6E65B-84F4-4B7A-99B2-7291129FE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379" y="1721228"/>
            <a:ext cx="11319241" cy="4283858"/>
          </a:xfrm>
          <a:solidFill>
            <a:schemeClr val="tx1">
              <a:alpha val="72000"/>
            </a:schemeClr>
          </a:solidFill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EE 	</a:t>
            </a:r>
            <a:r>
              <a:rPr lang="en-US" b="1" dirty="0">
                <a:solidFill>
                  <a:srgbClr val="00B050"/>
                </a:solidFill>
              </a:rPr>
              <a:t>↑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 uterus weight </a:t>
            </a:r>
            <a:r>
              <a:rPr lang="en-US" b="1" dirty="0">
                <a:solidFill>
                  <a:srgbClr val="00B050"/>
                </a:solidFill>
              </a:rPr>
              <a:t>↑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ZM 	</a:t>
            </a:r>
            <a:r>
              <a:rPr lang="en-US" b="1" dirty="0">
                <a:solidFill>
                  <a:srgbClr val="00B050"/>
                </a:solidFill>
              </a:rPr>
              <a:t>↑</a:t>
            </a:r>
            <a:r>
              <a:rPr lang="en-US" dirty="0">
                <a:solidFill>
                  <a:schemeClr val="bg1"/>
                </a:solidFill>
              </a:rPr>
              <a:t>  uterus weight </a:t>
            </a:r>
            <a:r>
              <a:rPr lang="en-US" b="1" dirty="0">
                <a:solidFill>
                  <a:srgbClr val="FF0000"/>
                </a:solidFill>
              </a:rPr>
              <a:t>↓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Uterus weights vary across laboratories; </a:t>
            </a:r>
            <a:r>
              <a:rPr lang="en-US" dirty="0" err="1">
                <a:solidFill>
                  <a:schemeClr val="bg1"/>
                </a:solidFill>
              </a:rPr>
              <a:t>Chungkor</a:t>
            </a:r>
            <a:r>
              <a:rPr lang="en-US" dirty="0">
                <a:solidFill>
                  <a:schemeClr val="bg1"/>
                </a:solidFill>
              </a:rPr>
              <a:t> and Poulenc show the most variation from the other labs</a:t>
            </a:r>
          </a:p>
          <a:p>
            <a:r>
              <a:rPr lang="en-US" dirty="0">
                <a:solidFill>
                  <a:schemeClr val="bg1"/>
                </a:solidFill>
              </a:rPr>
              <a:t>The protocols vary in their sensitivity to detect the differences  in EE and ZM effects</a:t>
            </a:r>
          </a:p>
          <a:p>
            <a:r>
              <a:rPr lang="en-US" dirty="0">
                <a:solidFill>
                  <a:schemeClr val="bg1"/>
                </a:solidFill>
              </a:rPr>
              <a:t>Protocol B is the best protocol for determining these differences</a:t>
            </a:r>
          </a:p>
        </p:txBody>
      </p:sp>
    </p:spTree>
    <p:extLst>
      <p:ext uri="{BB962C8B-B14F-4D97-AF65-F5344CB8AC3E}">
        <p14:creationId xmlns:p14="http://schemas.microsoft.com/office/powerpoint/2010/main" val="487484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EF594C-ACE3-8343-9D5F-E696F1E92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LIMITATIONS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61A547E-69E7-4A6E-B54D-75C982445B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423657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6944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3628-EF00-3545-98E2-69C8FDE77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D5ECD-FC38-634C-8EF8-76FF5A734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https://www.ncbi.nlm.nih.gov/pmc/articles/PMC5715874/</a:t>
            </a:r>
            <a:r>
              <a:rPr lang="en-US" dirty="0">
                <a:hlinkClick r:id="rId3"/>
              </a:rPr>
              <a:t>https://multco.us/health/staying-healthy/pest-prevention-and-control/</a:t>
            </a:r>
            <a:r>
              <a:rPr lang="en-US" dirty="0" err="1">
                <a:hlinkClick r:id="rId3"/>
              </a:rPr>
              <a:t>rats</a:t>
            </a:r>
            <a:r>
              <a:rPr lang="en-US" dirty="0" err="1">
                <a:hlinkClick r:id="rId4"/>
              </a:rPr>
              <a:t>https</a:t>
            </a:r>
            <a:r>
              <a:rPr lang="en-US" dirty="0">
                <a:hlinkClick r:id="rId4"/>
              </a:rPr>
              <a:t>://bmcgenomics.biomedcentral.com/articles/10.1186/1471-2164-10-308</a:t>
            </a:r>
            <a:r>
              <a:rPr lang="en-US" dirty="0">
                <a:hlinkClick r:id="rId5"/>
              </a:rPr>
              <a:t>https://en.wikipedia.org/wiki/Fulvestrant#targetText=Fulvestrant%2C%20sold%20under%20the%20brand,disease%20progression%20after%20endocrine%20therapy.</a:t>
            </a:r>
            <a:r>
              <a:rPr lang="en-US" dirty="0">
                <a:hlinkClick r:id="rId6"/>
              </a:rPr>
              <a:t>https://en.wikipedia.org/wiki/Ethinylestradiol#targetText=Ethinylestradiol%20(EE)%20is%20an%20estrogen,symptoms%20in%20combination%20with%20progestins.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529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316</Words>
  <Application>Microsoft Macintosh PowerPoint</Application>
  <PresentationFormat>Widescreen</PresentationFormat>
  <Paragraphs>106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Theme</vt:lpstr>
      <vt:lpstr>ANALYZING THE EFFECTS OF ETHINYLESTRADIOL ON THE UTERUS OF ESTROGEN FREE RATS</vt:lpstr>
      <vt:lpstr>INTRODUCTION</vt:lpstr>
      <vt:lpstr>Exploratory Data Analysis</vt:lpstr>
      <vt:lpstr>PowerPoint Presentation</vt:lpstr>
      <vt:lpstr>mODEL</vt:lpstr>
      <vt:lpstr>RESULTS</vt:lpstr>
      <vt:lpstr>CONCLUSION</vt:lpstr>
      <vt:lpstr>LIMITATIONS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THE EFFECTS OF Ethinylestradiol ON the Uterus of Estrogen Free Rats</dc:title>
  <dc:creator>xinwen li</dc:creator>
  <cp:lastModifiedBy>xinwen li</cp:lastModifiedBy>
  <cp:revision>9</cp:revision>
  <dcterms:created xsi:type="dcterms:W3CDTF">2019-10-31T22:12:04Z</dcterms:created>
  <dcterms:modified xsi:type="dcterms:W3CDTF">2019-11-01T02:14:27Z</dcterms:modified>
</cp:coreProperties>
</file>